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notesMasterIdLst>
    <p:notesMasterId r:id="rId20"/>
  </p:notesMasterIdLst>
  <p:sldIdLst>
    <p:sldId id="256" r:id="rId2"/>
    <p:sldId id="269" r:id="rId3"/>
    <p:sldId id="267" r:id="rId4"/>
    <p:sldId id="258" r:id="rId5"/>
    <p:sldId id="259" r:id="rId6"/>
    <p:sldId id="257" r:id="rId7"/>
    <p:sldId id="260" r:id="rId8"/>
    <p:sldId id="273" r:id="rId9"/>
    <p:sldId id="274" r:id="rId10"/>
    <p:sldId id="275" r:id="rId11"/>
    <p:sldId id="276" r:id="rId12"/>
    <p:sldId id="263" r:id="rId13"/>
    <p:sldId id="266" r:id="rId14"/>
    <p:sldId id="270" r:id="rId15"/>
    <p:sldId id="272" r:id="rId16"/>
    <p:sldId id="262" r:id="rId17"/>
    <p:sldId id="271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5407" autoAdjust="0"/>
  </p:normalViewPr>
  <p:slideViewPr>
    <p:cSldViewPr snapToGrid="0">
      <p:cViewPr varScale="1">
        <p:scale>
          <a:sx n="56" d="100"/>
          <a:sy n="56" d="100"/>
        </p:scale>
        <p:origin x="1296" y="3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32D12F-BD68-4474-B243-D9C3FDB8FE00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7ECB9D-5AEB-49D4-89EE-7446DB1B2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357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here has considered trying out a new tool to improve the way you work?</a:t>
            </a:r>
          </a:p>
          <a:p>
            <a:endParaRPr lang="en-US" dirty="0"/>
          </a:p>
          <a:p>
            <a:r>
              <a:rPr lang="en-US" dirty="0"/>
              <a:t>Any of you have considered Jekyll specifically? Why?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582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YAML?</a:t>
            </a:r>
          </a:p>
          <a:p>
            <a:endParaRPr lang="en-US" dirty="0"/>
          </a:p>
          <a:p>
            <a:r>
              <a:rPr lang="en-US" dirty="0"/>
              <a:t>YAML </a:t>
            </a:r>
            <a:r>
              <a:rPr lang="en-US" dirty="0" err="1"/>
              <a:t>ain’t</a:t>
            </a:r>
            <a:r>
              <a:rPr lang="en-US" dirty="0"/>
              <a:t> markup language</a:t>
            </a:r>
          </a:p>
          <a:p>
            <a:endParaRPr lang="en-US" dirty="0"/>
          </a:p>
          <a:p>
            <a:r>
              <a:rPr lang="en-US" dirty="0"/>
              <a:t>A way of formatting lists in a key-value format</a:t>
            </a:r>
          </a:p>
          <a:p>
            <a:endParaRPr lang="en-US" dirty="0"/>
          </a:p>
          <a:p>
            <a:r>
              <a:rPr lang="en-US" dirty="0"/>
              <a:t>Similar to JSON but rather than using markup, it’s whitespace sensitive. Helpful to use a parser.</a:t>
            </a:r>
          </a:p>
          <a:p>
            <a:endParaRPr lang="en-US" dirty="0"/>
          </a:p>
          <a:p>
            <a:r>
              <a:rPr lang="en-US" dirty="0"/>
              <a:t>Documentation available through Salt docs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257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YAML?</a:t>
            </a:r>
          </a:p>
          <a:p>
            <a:endParaRPr lang="en-US" dirty="0"/>
          </a:p>
          <a:p>
            <a:r>
              <a:rPr lang="en-US" dirty="0"/>
              <a:t>YAML </a:t>
            </a:r>
            <a:r>
              <a:rPr lang="en-US" dirty="0" err="1"/>
              <a:t>ain’t</a:t>
            </a:r>
            <a:r>
              <a:rPr lang="en-US" dirty="0"/>
              <a:t> markup language</a:t>
            </a:r>
          </a:p>
          <a:p>
            <a:endParaRPr lang="en-US" dirty="0"/>
          </a:p>
          <a:p>
            <a:r>
              <a:rPr lang="en-US" dirty="0"/>
              <a:t>A way of formatting lists in a key-value format</a:t>
            </a:r>
          </a:p>
          <a:p>
            <a:endParaRPr lang="en-US" dirty="0"/>
          </a:p>
          <a:p>
            <a:r>
              <a:rPr lang="en-US" dirty="0"/>
              <a:t>Similar to JSON but rather than using markup, it’s whitespace sensitive. Helpful to use a parser.</a:t>
            </a:r>
          </a:p>
          <a:p>
            <a:endParaRPr lang="en-US" dirty="0"/>
          </a:p>
          <a:p>
            <a:r>
              <a:rPr lang="en-US" dirty="0"/>
              <a:t>Documentation available through Salt docs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7442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does Jekyll compare to other HATs?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302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94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Compare </a:t>
            </a:r>
            <a:r>
              <a:rPr lang="en-US" dirty="0" err="1"/>
              <a:t>MadCap</a:t>
            </a:r>
            <a:r>
              <a:rPr lang="en-US" dirty="0"/>
              <a:t> Flare interface with a Jekyll doc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156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Compare different themes before you pick one</a:t>
            </a:r>
          </a:p>
          <a:p>
            <a:r>
              <a:rPr lang="en-US" dirty="0"/>
              <a:t>	Save yourself trouble by picking a theme with navigation optimized for a documentation project</a:t>
            </a:r>
          </a:p>
          <a:p>
            <a:r>
              <a:rPr lang="en-US" dirty="0"/>
              <a:t>Write content in pages or posts; just keep it consistent</a:t>
            </a:r>
          </a:p>
          <a:p>
            <a:r>
              <a:rPr lang="en-US" dirty="0"/>
              <a:t>	Pages are probably best unless you’re writing a blog</a:t>
            </a:r>
          </a:p>
          <a:p>
            <a:r>
              <a:rPr lang="en-US" dirty="0"/>
              <a:t>Index pages (or posts) in a Table of Contents (using YAML)</a:t>
            </a:r>
          </a:p>
          <a:p>
            <a:r>
              <a:rPr lang="en-US" dirty="0"/>
              <a:t>	Back it up with a spreadsheet</a:t>
            </a:r>
          </a:p>
          <a:p>
            <a:r>
              <a:rPr lang="en-US" dirty="0"/>
              <a:t>Links get complicated – keep them organized!</a:t>
            </a:r>
          </a:p>
          <a:p>
            <a:r>
              <a:rPr lang="en-US" dirty="0"/>
              <a:t>	Spreadsheet may come in handy again</a:t>
            </a:r>
          </a:p>
          <a:p>
            <a:r>
              <a:rPr lang="en-US" dirty="0"/>
              <a:t>Pay attention to instant compile feedback</a:t>
            </a:r>
          </a:p>
          <a:p>
            <a:r>
              <a:rPr lang="en-US" dirty="0"/>
              <a:t>	Re-work your Liquid to reduce compile times</a:t>
            </a:r>
          </a:p>
          <a:p>
            <a:r>
              <a:rPr lang="en-US" dirty="0"/>
              <a:t>	Error messages are typically clear, helpful</a:t>
            </a:r>
          </a:p>
          <a:p>
            <a:r>
              <a:rPr lang="en-US" dirty="0"/>
              <a:t>Take advantage of developer tools</a:t>
            </a:r>
          </a:p>
          <a:p>
            <a:r>
              <a:rPr lang="en-US" dirty="0"/>
              <a:t>	Use GitHub or GitLab to comment directly in the files</a:t>
            </a:r>
          </a:p>
          <a:p>
            <a:r>
              <a:rPr lang="en-US" dirty="0"/>
              <a:t>Stop and consider whether Jekyll fits your project needs</a:t>
            </a:r>
          </a:p>
          <a:p>
            <a:r>
              <a:rPr lang="en-US" dirty="0"/>
              <a:t>	It may be best for developer docs, less so for documenting a product with a GUI. The jury’s out on this.</a:t>
            </a:r>
          </a:p>
          <a:p>
            <a:r>
              <a:rPr lang="en-US" dirty="0"/>
              <a:t>Learn Git</a:t>
            </a:r>
          </a:p>
          <a:p>
            <a:r>
              <a:rPr lang="en-US" dirty="0"/>
              <a:t>	Don’t try to wing it. Learn the ropes with a good training course (coming up next slide)</a:t>
            </a:r>
          </a:p>
          <a:p>
            <a:r>
              <a:rPr lang="en-US" dirty="0"/>
              <a:t>Budget time for unknowns</a:t>
            </a:r>
          </a:p>
          <a:p>
            <a:r>
              <a:rPr lang="en-US" dirty="0"/>
              <a:t>	Unexpected issues for me included navigation bugs, inability to create PDF, and more!</a:t>
            </a:r>
          </a:p>
          <a:p>
            <a:r>
              <a:rPr lang="en-US" dirty="0"/>
              <a:t>	Lessons I’ve learned may not all apply to your needs. You’ll likely run into your own unique obstacles. Make sure you have time and ideally access to a developer.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9537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Jekyll is great for the right projects</a:t>
            </a:r>
          </a:p>
          <a:p>
            <a:pPr marL="171450" indent="-171450">
              <a:buFontTx/>
              <a:buChar char="-"/>
            </a:pPr>
            <a:r>
              <a:rPr lang="en-US" dirty="0"/>
              <a:t>Featuring code samples</a:t>
            </a:r>
          </a:p>
          <a:p>
            <a:pPr marL="171450" indent="-171450">
              <a:buFontTx/>
              <a:buChar char="-"/>
            </a:pPr>
            <a:r>
              <a:rPr lang="en-US" dirty="0"/>
              <a:t>Docs that don’t include many graphics or intensive formatting needs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What’s next: Q &amp; A</a:t>
            </a:r>
          </a:p>
          <a:p>
            <a:pPr marL="171450" indent="-171450">
              <a:buFontTx/>
              <a:buChar char="-"/>
            </a:pPr>
            <a:r>
              <a:rPr lang="en-US" dirty="0"/>
              <a:t>Can also live demo a few things if people are interested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543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What got me interested in Jekyll:</a:t>
            </a:r>
          </a:p>
          <a:p>
            <a:pPr marL="171450" indent="-171450">
              <a:buFontTx/>
              <a:buChar char="-"/>
            </a:pPr>
            <a:r>
              <a:rPr lang="en-US" dirty="0"/>
              <a:t>Was newbie tech writer, went to WTD Portland, heard about docs-as-code, wanted to try it for myself</a:t>
            </a:r>
          </a:p>
          <a:p>
            <a:pPr marL="171450" indent="-171450">
              <a:buFontTx/>
              <a:buChar char="-"/>
            </a:pPr>
            <a:r>
              <a:rPr lang="en-US" dirty="0"/>
              <a:t>Previous experience with </a:t>
            </a:r>
            <a:r>
              <a:rPr lang="en-US" dirty="0" err="1"/>
              <a:t>MadCap</a:t>
            </a:r>
            <a:r>
              <a:rPr lang="en-US" dirty="0"/>
              <a:t> Flare and variety of CMSs</a:t>
            </a:r>
          </a:p>
          <a:p>
            <a:pPr marL="171450" indent="-171450">
              <a:buFontTx/>
              <a:buChar char="-"/>
            </a:pPr>
            <a:r>
              <a:rPr lang="en-US" dirty="0"/>
              <a:t>Wanted to get experience with new tools and practices, very pumped up about Jekyll and docs as code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</a:t>
            </a:r>
            <a:r>
              <a:rPr lang="en-US" dirty="0" err="1"/>
              <a:t>restrospect</a:t>
            </a:r>
            <a:r>
              <a:rPr lang="en-US" dirty="0"/>
              <a:t>, I wish I’d had someone more experienced to help me prepare. Hopefully I can accomplish that with this talk.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What’s got you interested in Jekyll?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are you hoping to learn from this talk? (I can cover some, and point to other resources for the rest)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611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Documentation as code</a:t>
            </a:r>
          </a:p>
          <a:p>
            <a:r>
              <a:rPr lang="en-US" dirty="0"/>
              <a:t>	Use developer tools and methodologies, for example do doc reviews directly in files in GitHub or GitLab</a:t>
            </a:r>
          </a:p>
          <a:p>
            <a:endParaRPr lang="en-US" dirty="0"/>
          </a:p>
          <a:p>
            <a:r>
              <a:rPr lang="en-US" dirty="0"/>
              <a:t>Lightweight</a:t>
            </a:r>
          </a:p>
          <a:p>
            <a:r>
              <a:rPr lang="en-US" dirty="0"/>
              <a:t>	Not as cumbersome as using a CMS or tool with a GUI</a:t>
            </a:r>
          </a:p>
          <a:p>
            <a:endParaRPr lang="en-US" dirty="0"/>
          </a:p>
          <a:p>
            <a:r>
              <a:rPr lang="en-US" dirty="0"/>
              <a:t>Free and open source</a:t>
            </a:r>
          </a:p>
          <a:p>
            <a:r>
              <a:rPr lang="en-US" dirty="0"/>
              <a:t>	Use for free, add extensions, plugins, customize as needed, active community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31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Disclaimer: We will not cover installation or setup! All of these examples are based on a working repo.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Disclaimer 2: I approach this from perspective of a tech writer, not a developer or Jekyll super user.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937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demonstrate this, we’ll be referring to Tom Johnson’s Jekyll theme</a:t>
            </a:r>
          </a:p>
          <a:p>
            <a:endParaRPr lang="en-US" dirty="0"/>
          </a:p>
          <a:p>
            <a:r>
              <a:rPr lang="en-US" dirty="0"/>
              <a:t>Open TJ’s theme.</a:t>
            </a:r>
          </a:p>
          <a:p>
            <a:endParaRPr lang="en-US" dirty="0"/>
          </a:p>
          <a:p>
            <a:r>
              <a:rPr lang="en-US" dirty="0"/>
              <a:t>Open Atom, show project files</a:t>
            </a:r>
          </a:p>
          <a:p>
            <a:endParaRPr lang="en-US" dirty="0"/>
          </a:p>
          <a:p>
            <a:r>
              <a:rPr lang="en-US" dirty="0"/>
              <a:t>Open CL, serve site, continue while it generates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63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a static site generator?</a:t>
            </a:r>
          </a:p>
          <a:p>
            <a:endParaRPr lang="en-US" dirty="0"/>
          </a:p>
          <a:p>
            <a:pPr rtl="0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static site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collection of pages contained in basic HTML files. You could hand-write these in a text editor, but managing assets and repeated elements such as navigation can become problematic.</a:t>
            </a:r>
          </a:p>
          <a:p>
            <a:pPr rtl="0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static site generator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(SSG) is a compromise between using a hand-coded static site and a full CMS. You generate an HTML-only website using raw data (such as Markdown files) and templates. The resulting build is transferred to your live server.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494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 through a examples, </a:t>
            </a:r>
            <a:r>
              <a:rPr lang="en-US" dirty="0" err="1"/>
              <a:t>eg</a:t>
            </a:r>
            <a:r>
              <a:rPr lang="en-US" dirty="0"/>
              <a:t> from fork of TJ’s docs project</a:t>
            </a:r>
          </a:p>
          <a:p>
            <a:r>
              <a:rPr lang="en-US" dirty="0"/>
              <a:t>- Launch preview server</a:t>
            </a:r>
          </a:p>
          <a:p>
            <a:pPr marL="171450" indent="-171450">
              <a:buFontTx/>
              <a:buChar char="-"/>
            </a:pPr>
            <a:r>
              <a:rPr lang="en-US" dirty="0"/>
              <a:t>Update page content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Landing page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Root folder &gt; index.md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Update some formatting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_layouts &gt; page.html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Move h1 div from line 5 to 67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Update some YAML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_data &gt; sidebars &gt; </a:t>
            </a:r>
            <a:r>
              <a:rPr lang="en-US" dirty="0" err="1"/>
              <a:t>mydoc_sidebar.yaml</a:t>
            </a:r>
            <a:endParaRPr lang="en-US" dirty="0"/>
          </a:p>
          <a:p>
            <a:pPr marL="1085850" lvl="2" indent="-171450">
              <a:buFontTx/>
              <a:buChar char="-"/>
            </a:pPr>
            <a:r>
              <a:rPr lang="en-US" dirty="0"/>
              <a:t>Comment out “Release notes”, lines 46-57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4898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some Markdown, show it regenerate</a:t>
            </a:r>
          </a:p>
          <a:p>
            <a:endParaRPr lang="en-US" dirty="0"/>
          </a:p>
          <a:p>
            <a:r>
              <a:rPr lang="en-US" dirty="0"/>
              <a:t>A text-to-HTML conversion language for web writers.</a:t>
            </a:r>
          </a:p>
          <a:p>
            <a:endParaRPr lang="en-US" dirty="0"/>
          </a:p>
          <a:p>
            <a:r>
              <a:rPr lang="en-US" dirty="0"/>
              <a:t>Simple, human readable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4528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Liqid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A templating language built by Shopify</a:t>
            </a:r>
          </a:p>
          <a:p>
            <a:endParaRPr lang="en-US" dirty="0"/>
          </a:p>
          <a:p>
            <a:r>
              <a:rPr lang="en-US" dirty="0"/>
              <a:t>Similar to Jinja</a:t>
            </a:r>
          </a:p>
          <a:p>
            <a:endParaRPr lang="en-US" dirty="0"/>
          </a:p>
          <a:p>
            <a:r>
              <a:rPr lang="en-US" dirty="0"/>
              <a:t>Very good documentation available on Shopify website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ECB9D-5AEB-49D4-89EE-7446DB1B2E9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471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507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603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761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877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754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022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78868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093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816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828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0DB6-F5C7-45FB-8CF3-31B45F9C2DAC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995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8/9/2018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774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talk.jekyllrb.com/" TargetMode="External"/><Relationship Id="rId3" Type="http://schemas.openxmlformats.org/officeDocument/2006/relationships/hyperlink" Target="https://www.giraffeacademy.com/static-site-generators/jekyll/" TargetMode="External"/><Relationship Id="rId7" Type="http://schemas.openxmlformats.org/officeDocument/2006/relationships/hyperlink" Target="https://docs.saltstack.com/en/develop/topics/yaml/" TargetMode="External"/><Relationship Id="rId2" Type="http://schemas.openxmlformats.org/officeDocument/2006/relationships/hyperlink" Target="https://www.lynda.com/Jekyll-tutorials/Jekyll-Web-Designers/383124-2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elp.shopify.com/en/themes/liquid" TargetMode="External"/><Relationship Id="rId5" Type="http://schemas.openxmlformats.org/officeDocument/2006/relationships/hyperlink" Target="https://jekyllrb.com/docs/home/" TargetMode="External"/><Relationship Id="rId10" Type="http://schemas.openxmlformats.org/officeDocument/2006/relationships/hyperlink" Target="https://classroom.udacity.com/courses/ud775" TargetMode="External"/><Relationship Id="rId4" Type="http://schemas.openxmlformats.org/officeDocument/2006/relationships/hyperlink" Target="https://idratherbewriting.com/documentation-theme-jekyll/" TargetMode="External"/><Relationship Id="rId9" Type="http://schemas.openxmlformats.org/officeDocument/2006/relationships/hyperlink" Target="https://justwriteclick.com/2016/09/26/introducing-docs-like-code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DBC1F-EBF1-405E-B5E1-F0063F9BA3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Jekyll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7C3490-9943-40B2-BF83-0834A7B0C1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023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79"/>
    </mc:Choice>
    <mc:Fallback xmlns="">
      <p:transition spd="slow" advTm="1237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71F0C-7FF9-4A09-9154-75F15BF16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 variables with YAML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C2BC8-5A76-4853-A3D3-70FC2EF12A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6747BD-7DBF-4744-9E21-962668DFD4D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7036FB-A6BF-4DFD-8CC4-6F6A130D6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00" y="1523999"/>
            <a:ext cx="4791617" cy="67128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9A317F-FD00-468A-A054-D7C80A1036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717" y="1306237"/>
            <a:ext cx="7474344" cy="570635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618C34-1D17-4115-83FC-740204B6B044}"/>
              </a:ext>
            </a:extLst>
          </p:cNvPr>
          <p:cNvCxnSpPr>
            <a:cxnSpLocks/>
          </p:cNvCxnSpPr>
          <p:nvPr/>
        </p:nvCxnSpPr>
        <p:spPr>
          <a:xfrm>
            <a:off x="2009863" y="2324586"/>
            <a:ext cx="2979254" cy="572132"/>
          </a:xfrm>
          <a:prstGeom prst="straightConnector1">
            <a:avLst/>
          </a:prstGeom>
          <a:ln w="101600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12CD9C0-A61F-47ED-B4D0-6AA926E9343B}"/>
              </a:ext>
            </a:extLst>
          </p:cNvPr>
          <p:cNvCxnSpPr>
            <a:cxnSpLocks/>
          </p:cNvCxnSpPr>
          <p:nvPr/>
        </p:nvCxnSpPr>
        <p:spPr>
          <a:xfrm flipV="1">
            <a:off x="1814665" y="3499593"/>
            <a:ext cx="3174452" cy="1086892"/>
          </a:xfrm>
          <a:prstGeom prst="straightConnector1">
            <a:avLst/>
          </a:prstGeom>
          <a:ln w="101600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8860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71F0C-7FF9-4A09-9154-75F15BF16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C2BC8-5A76-4853-A3D3-70FC2EF12A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6080EA-A6DD-4008-B97C-587B2659C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6" y="1556854"/>
            <a:ext cx="4796401" cy="5205116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6747BD-7DBF-4744-9E21-962668DFD4D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9A317F-FD00-468A-A054-D7C80A1036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717" y="1306237"/>
            <a:ext cx="7474344" cy="570635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618C34-1D17-4115-83FC-740204B6B044}"/>
              </a:ext>
            </a:extLst>
          </p:cNvPr>
          <p:cNvCxnSpPr>
            <a:cxnSpLocks/>
          </p:cNvCxnSpPr>
          <p:nvPr/>
        </p:nvCxnSpPr>
        <p:spPr>
          <a:xfrm>
            <a:off x="1173192" y="1753422"/>
            <a:ext cx="5631783" cy="306552"/>
          </a:xfrm>
          <a:prstGeom prst="straightConnector1">
            <a:avLst/>
          </a:prstGeom>
          <a:ln w="101600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12CD9C0-A61F-47ED-B4D0-6AA926E9343B}"/>
              </a:ext>
            </a:extLst>
          </p:cNvPr>
          <p:cNvCxnSpPr>
            <a:cxnSpLocks/>
          </p:cNvCxnSpPr>
          <p:nvPr/>
        </p:nvCxnSpPr>
        <p:spPr>
          <a:xfrm>
            <a:off x="3026246" y="2404262"/>
            <a:ext cx="3778729" cy="147049"/>
          </a:xfrm>
          <a:prstGeom prst="straightConnector1">
            <a:avLst/>
          </a:prstGeom>
          <a:ln w="101600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247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12AFA-C591-4658-85A5-885A0EBC4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Jekyll as a Help Authoring Tool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65764-AEA6-430F-B9D0-3BDE377C89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594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BE9F6-1180-487D-ACD3-D2BC99E7C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with </a:t>
            </a:r>
            <a:r>
              <a:rPr lang="en-US" dirty="0" err="1"/>
              <a:t>MadCap</a:t>
            </a:r>
            <a:r>
              <a:rPr lang="en-US" dirty="0"/>
              <a:t> Flare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51ABDE-B894-4F2E-9F8C-5F42528CA0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3901044"/>
              </p:ext>
            </p:extLst>
          </p:nvPr>
        </p:nvGraphicFramePr>
        <p:xfrm>
          <a:off x="838200" y="1402715"/>
          <a:ext cx="10515600" cy="509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91143249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18903728"/>
                    </a:ext>
                  </a:extLst>
                </a:gridCol>
              </a:tblGrid>
              <a:tr h="499406">
                <a:tc>
                  <a:txBody>
                    <a:bodyPr/>
                    <a:lstStyle/>
                    <a:p>
                      <a:r>
                        <a:rPr lang="en-US" sz="2800" dirty="0" err="1"/>
                        <a:t>MadCap</a:t>
                      </a:r>
                      <a:r>
                        <a:rPr lang="en-US" sz="2800" dirty="0"/>
                        <a:t> Flare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Jekyll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982981"/>
                  </a:ext>
                </a:extLst>
              </a:tr>
              <a:tr h="506342">
                <a:tc>
                  <a:txBody>
                    <a:bodyPr/>
                    <a:lstStyle/>
                    <a:p>
                      <a:r>
                        <a:rPr lang="en-US" sz="2800" dirty="0"/>
                        <a:t>Topics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Posts (</a:t>
                      </a:r>
                      <a:r>
                        <a:rPr lang="en-US" sz="2800" i="1" dirty="0"/>
                        <a:t>or</a:t>
                      </a:r>
                      <a:r>
                        <a:rPr lang="en-US" sz="2800" dirty="0"/>
                        <a:t> pages)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742984"/>
                  </a:ext>
                </a:extLst>
              </a:tr>
              <a:tr h="5063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Intuitive graphic user interface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Folders and a text editor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523533"/>
                  </a:ext>
                </a:extLst>
              </a:tr>
              <a:tr h="5063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WYSIWYG Editor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Live local preview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076383"/>
                  </a:ext>
                </a:extLst>
              </a:tr>
              <a:tr h="5063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Simple cross-referencing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Manual linking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626023"/>
                  </a:ext>
                </a:extLst>
              </a:tr>
              <a:tr h="5063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Snippets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Variables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9110945"/>
                  </a:ext>
                </a:extLst>
              </a:tr>
              <a:tr h="5063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Simple navigation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Navigation requires extra care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545230"/>
                  </a:ext>
                </a:extLst>
              </a:tr>
              <a:tr h="5063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PDF 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No built-in PDF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848352"/>
                  </a:ext>
                </a:extLst>
              </a:tr>
              <a:tr h="8739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Themes optimized for software documentation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i="1" dirty="0"/>
                        <a:t>Some </a:t>
                      </a:r>
                      <a:r>
                        <a:rPr lang="en-US" sz="2800" dirty="0"/>
                        <a:t>themes optimized for docs</a:t>
                      </a:r>
                      <a:endParaRPr lang="en-US" sz="2800" i="1" dirty="0"/>
                    </a:p>
                    <a:p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2526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7948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72B4EC6-58BF-4119-821E-0ED7D47E4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906FE50-DFC9-4543-A072-00AC9C334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1751-5231-4509-872C-0702767FD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988" y="0"/>
            <a:ext cx="10560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327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79080-B4D6-4A0A-A2F3-A4C1AEF8E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BF4CA-A72D-4C10-ACBC-58432E39C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EBC59-9B02-42D6-8A6C-7CFC15FAC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41" y="613568"/>
            <a:ext cx="11670118" cy="563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484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A0C7-893D-47BE-A476-7AAC252E6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wish I’d known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CFF05-6F03-4216-BD38-457B466EF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Compare different themes before you pick one</a:t>
            </a:r>
          </a:p>
          <a:p>
            <a:r>
              <a:rPr lang="en-US" dirty="0"/>
              <a:t>Write content in pages or posts; just keep it consistent</a:t>
            </a:r>
          </a:p>
          <a:p>
            <a:r>
              <a:rPr lang="en-US" dirty="0"/>
              <a:t>Index pages (or posts) in a Table of Contents (using YAML)</a:t>
            </a:r>
          </a:p>
          <a:p>
            <a:r>
              <a:rPr lang="en-US" dirty="0"/>
              <a:t>Links get complicated – keep them organized!</a:t>
            </a:r>
          </a:p>
          <a:p>
            <a:r>
              <a:rPr lang="en-US" dirty="0"/>
              <a:t>Pay attention to instant compile feedback</a:t>
            </a:r>
          </a:p>
          <a:p>
            <a:r>
              <a:rPr lang="en-US" dirty="0"/>
              <a:t>Take advantage of developer tools</a:t>
            </a:r>
          </a:p>
          <a:p>
            <a:r>
              <a:rPr lang="en-US" dirty="0"/>
              <a:t>Stop and consider whether Jekyll fits your project needs</a:t>
            </a:r>
          </a:p>
          <a:p>
            <a:r>
              <a:rPr lang="en-US" dirty="0"/>
              <a:t>Learn Git</a:t>
            </a:r>
          </a:p>
          <a:p>
            <a:r>
              <a:rPr lang="en-US" dirty="0"/>
              <a:t>Budget time for unknowns</a:t>
            </a:r>
          </a:p>
        </p:txBody>
      </p:sp>
    </p:spTree>
    <p:extLst>
      <p:ext uri="{BB962C8B-B14F-4D97-AF65-F5344CB8AC3E}">
        <p14:creationId xmlns:p14="http://schemas.microsoft.com/office/powerpoint/2010/main" val="3796677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6C738-D222-4FC8-85C9-21D0733E7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EEEE3-0AD9-4419-BFEB-9355E21B6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Jekyll is great for the right projects</a:t>
            </a:r>
          </a:p>
          <a:p>
            <a:r>
              <a:rPr lang="en-US" dirty="0"/>
              <a:t>I learned a lot!</a:t>
            </a:r>
          </a:p>
          <a:p>
            <a:r>
              <a:rPr lang="en-US" dirty="0"/>
              <a:t>Helpful to get experience with developer tools and processes</a:t>
            </a:r>
          </a:p>
        </p:txBody>
      </p:sp>
    </p:spTree>
    <p:extLst>
      <p:ext uri="{BB962C8B-B14F-4D97-AF65-F5344CB8AC3E}">
        <p14:creationId xmlns:p14="http://schemas.microsoft.com/office/powerpoint/2010/main" val="3405142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55F0F-79D1-4C2B-8476-BD372274A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128F5-20F6-48E4-800B-FA19B954A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800"/>
            <a:ext cx="10515600" cy="532384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Jekyll for Web Designers, by James Williamson on Lynda.com: </a:t>
            </a:r>
            <a:r>
              <a:rPr lang="en-US" dirty="0">
                <a:hlinkClick r:id="rId2"/>
              </a:rPr>
              <a:t>https://www.lynda.com/Jekyll-tutorials/Jekyll-Web-Designers/383124-2.html</a:t>
            </a:r>
            <a:endParaRPr lang="en-US" dirty="0"/>
          </a:p>
          <a:p>
            <a:r>
              <a:rPr lang="en-US" dirty="0"/>
              <a:t>Jekyll tutorials by Giraffe Academy: </a:t>
            </a:r>
            <a:r>
              <a:rPr lang="en-US" dirty="0">
                <a:hlinkClick r:id="rId3"/>
              </a:rPr>
              <a:t>https://www.giraffeacademy.com/static-site-generators/jekyll/</a:t>
            </a:r>
            <a:r>
              <a:rPr lang="en-US" dirty="0"/>
              <a:t> </a:t>
            </a:r>
          </a:p>
          <a:p>
            <a:r>
              <a:rPr lang="en-US" dirty="0"/>
              <a:t>Documentation theme for Jekyll, by Tom Johnson: </a:t>
            </a:r>
            <a:r>
              <a:rPr lang="en-US" dirty="0">
                <a:hlinkClick r:id="rId4"/>
              </a:rPr>
              <a:t>https://idratherbewriting.com/documentation-theme-jekyll/</a:t>
            </a:r>
            <a:r>
              <a:rPr lang="en-US" dirty="0"/>
              <a:t> </a:t>
            </a:r>
          </a:p>
          <a:p>
            <a:r>
              <a:rPr lang="en-US" dirty="0"/>
              <a:t>Official Jekyll documentation: </a:t>
            </a:r>
            <a:r>
              <a:rPr lang="en-US" dirty="0">
                <a:hlinkClick r:id="rId5"/>
              </a:rPr>
              <a:t>https://jekyllrb.com/docs/home/</a:t>
            </a:r>
            <a:r>
              <a:rPr lang="en-US" dirty="0"/>
              <a:t> </a:t>
            </a:r>
          </a:p>
          <a:p>
            <a:r>
              <a:rPr lang="en-US" dirty="0"/>
              <a:t>Liquid reference: </a:t>
            </a:r>
            <a:r>
              <a:rPr lang="en-US" dirty="0">
                <a:hlinkClick r:id="rId6"/>
              </a:rPr>
              <a:t>https://help.shopify.com/en/themes/liquid</a:t>
            </a:r>
            <a:r>
              <a:rPr lang="en-US" dirty="0"/>
              <a:t> </a:t>
            </a:r>
          </a:p>
          <a:p>
            <a:r>
              <a:rPr lang="en-US" dirty="0"/>
              <a:t>Understanding YAML: </a:t>
            </a:r>
            <a:r>
              <a:rPr lang="en-US" dirty="0">
                <a:hlinkClick r:id="rId7"/>
              </a:rPr>
              <a:t>https://docs.saltstack.com/en/develop/topics/yaml/</a:t>
            </a:r>
            <a:r>
              <a:rPr lang="en-US" dirty="0"/>
              <a:t> </a:t>
            </a:r>
          </a:p>
          <a:p>
            <a:r>
              <a:rPr lang="en-US" dirty="0"/>
              <a:t>Jekyll forums: </a:t>
            </a:r>
            <a:r>
              <a:rPr lang="en-US" dirty="0">
                <a:hlinkClick r:id="rId8"/>
              </a:rPr>
              <a:t>https://talk.jekyllrb.com/</a:t>
            </a:r>
            <a:endParaRPr lang="en-US" dirty="0"/>
          </a:p>
          <a:p>
            <a:r>
              <a:rPr lang="en-US" dirty="0"/>
              <a:t>Introducing Docs Like Code, by Anne Gentle: </a:t>
            </a:r>
            <a:r>
              <a:rPr lang="en-US" dirty="0">
                <a:hlinkClick r:id="rId9"/>
              </a:rPr>
              <a:t>https://justwriteclick.com/2016/09/26/introducing-docs-like-code/</a:t>
            </a:r>
            <a:r>
              <a:rPr lang="en-US" dirty="0"/>
              <a:t> </a:t>
            </a:r>
          </a:p>
          <a:p>
            <a:r>
              <a:rPr lang="en-US" dirty="0"/>
              <a:t>How to use Git and GitHub, by Udacity: </a:t>
            </a:r>
            <a:r>
              <a:rPr lang="en-US" dirty="0">
                <a:hlinkClick r:id="rId10"/>
              </a:rPr>
              <a:t>https://classroom.udacity.com/courses/ud775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903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A370A-066D-4E90-9BAA-29E054549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80DE85-9471-496E-AE5F-A3C782A45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Jekyll?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A01E18-B5A2-4A3A-85D3-3432749F8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361" y="2663046"/>
            <a:ext cx="3371536" cy="33715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9C75B4-921C-4864-9554-2B09FEEBD4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8982" y="1321269"/>
            <a:ext cx="6895475" cy="517160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717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313"/>
    </mc:Choice>
    <mc:Fallback xmlns="">
      <p:transition spd="slow" advTm="1253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F45DB-1ED1-4CE4-9619-054D39910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Jekyll?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DFD5E-E1F0-4295-BA5D-C983A89C8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Documentation as code</a:t>
            </a:r>
          </a:p>
          <a:p>
            <a:r>
              <a:rPr lang="en-US" dirty="0"/>
              <a:t>Lightweight</a:t>
            </a:r>
          </a:p>
          <a:p>
            <a:r>
              <a:rPr lang="en-US" dirty="0"/>
              <a:t>Free and open source</a:t>
            </a:r>
          </a:p>
        </p:txBody>
      </p:sp>
    </p:spTree>
    <p:extLst>
      <p:ext uri="{BB962C8B-B14F-4D97-AF65-F5344CB8AC3E}">
        <p14:creationId xmlns:p14="http://schemas.microsoft.com/office/powerpoint/2010/main" val="2167400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0CA8D-CA02-4967-AA2A-46540A937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56882-C9A7-48D4-B7B7-4706AF006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Jekyll overview</a:t>
            </a:r>
          </a:p>
          <a:p>
            <a:r>
              <a:rPr lang="en-US" dirty="0"/>
              <a:t>How to use Jekyll as a Help Authoring Tool</a:t>
            </a:r>
          </a:p>
          <a:p>
            <a:r>
              <a:rPr lang="en-US" dirty="0"/>
              <a:t>What I wish I’d known before adopting Jekyll</a:t>
            </a:r>
          </a:p>
          <a:p>
            <a:r>
              <a:rPr lang="en-US" dirty="0"/>
              <a:t>Additional resources</a:t>
            </a:r>
          </a:p>
        </p:txBody>
      </p:sp>
    </p:spTree>
    <p:extLst>
      <p:ext uri="{BB962C8B-B14F-4D97-AF65-F5344CB8AC3E}">
        <p14:creationId xmlns:p14="http://schemas.microsoft.com/office/powerpoint/2010/main" val="2072734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1B58C-6D8B-4DAD-AFA2-88C893E20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Jekyll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F3C740-F484-4854-B56E-A627A5B7D6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971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1BB47-6256-43A4-B5F2-0D4EEE39F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Jekyll?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DD794-9385-4A00-BC34-4F5178D8B6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348843" cy="4351338"/>
          </a:xfrm>
        </p:spPr>
        <p:txBody>
          <a:bodyPr/>
          <a:lstStyle/>
          <a:p>
            <a:r>
              <a:rPr lang="en-US" dirty="0"/>
              <a:t>A static site generator</a:t>
            </a:r>
          </a:p>
          <a:p>
            <a:r>
              <a:rPr lang="en-US" dirty="0"/>
              <a:t>Used as a Help Authoring Tool (HAT), or as part of a tool chain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B6021D7-5825-443B-97D6-9E7B6B6B94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699FEA-B50F-4F8C-AF57-05BCEAC26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8182" y="365125"/>
            <a:ext cx="6754026" cy="521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84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B812C-2305-4303-B31F-D6DB0ADF8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186E0-7D96-4463-B7CD-63ED02D23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content in Markdown</a:t>
            </a:r>
          </a:p>
          <a:p>
            <a:r>
              <a:rPr lang="en-US" dirty="0"/>
              <a:t>Customize page layouts with Liquid and YAML (and more!)</a:t>
            </a:r>
          </a:p>
          <a:p>
            <a:r>
              <a:rPr lang="en-US" dirty="0"/>
              <a:t>Modify styles in CSS or Sass</a:t>
            </a:r>
          </a:p>
          <a:p>
            <a:r>
              <a:rPr lang="en-US" dirty="0"/>
              <a:t>Convert files to a static HTML website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36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7C9A4-7271-456F-9106-DB221F2D8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Write content in Markdown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34322-0D2C-4FDC-97E1-CE2FDDDFDE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78FE65-B06F-436E-9559-BFBD0ED2C1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DF194B-A231-4490-89FD-BE65CEF68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67" y="1461631"/>
            <a:ext cx="4796401" cy="52051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3ABFEF-1856-4440-A40D-C3D6AC578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1475" y="1416138"/>
            <a:ext cx="7478486" cy="570352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B14F17-E242-4ECB-988F-BED9AFF125D7}"/>
              </a:ext>
            </a:extLst>
          </p:cNvPr>
          <p:cNvCxnSpPr>
            <a:cxnSpLocks/>
          </p:cNvCxnSpPr>
          <p:nvPr/>
        </p:nvCxnSpPr>
        <p:spPr>
          <a:xfrm>
            <a:off x="1624652" y="2859780"/>
            <a:ext cx="4953081" cy="1936845"/>
          </a:xfrm>
          <a:prstGeom prst="straightConnector1">
            <a:avLst/>
          </a:prstGeom>
          <a:ln w="101600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139C785-3D85-4E56-BAB7-F8D82F785A60}"/>
              </a:ext>
            </a:extLst>
          </p:cNvPr>
          <p:cNvCxnSpPr>
            <a:cxnSpLocks/>
          </p:cNvCxnSpPr>
          <p:nvPr/>
        </p:nvCxnSpPr>
        <p:spPr>
          <a:xfrm>
            <a:off x="1624652" y="4796625"/>
            <a:ext cx="5211577" cy="1696250"/>
          </a:xfrm>
          <a:prstGeom prst="straightConnector1">
            <a:avLst/>
          </a:prstGeom>
          <a:ln w="101600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236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A3E91-2B6A-4F65-A483-A3B6117A4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layouts with Liquid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644DC-76DB-477A-8DD8-04FB7F80193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3E2B72-A423-419F-8618-77CEFB7017B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95B7D7-0C39-4A13-B203-70DC69658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17" y="1439693"/>
            <a:ext cx="5619329" cy="64720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B0FF58-32E9-4B60-B93C-2DD55AB8E9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3514" y="1252077"/>
            <a:ext cx="7478486" cy="570352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BA8E563-EA08-4DC4-A27E-6420F62AA9A2}"/>
              </a:ext>
            </a:extLst>
          </p:cNvPr>
          <p:cNvCxnSpPr>
            <a:cxnSpLocks/>
          </p:cNvCxnSpPr>
          <p:nvPr/>
        </p:nvCxnSpPr>
        <p:spPr>
          <a:xfrm flipV="1">
            <a:off x="3701612" y="2191657"/>
            <a:ext cx="3028271" cy="199205"/>
          </a:xfrm>
          <a:prstGeom prst="straightConnector1">
            <a:avLst/>
          </a:prstGeom>
          <a:ln w="101600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766672-5A5A-4731-86BB-116EE3AA9327}"/>
              </a:ext>
            </a:extLst>
          </p:cNvPr>
          <p:cNvCxnSpPr>
            <a:cxnSpLocks/>
          </p:cNvCxnSpPr>
          <p:nvPr/>
        </p:nvCxnSpPr>
        <p:spPr>
          <a:xfrm flipV="1">
            <a:off x="2937781" y="3477975"/>
            <a:ext cx="3821567" cy="989165"/>
          </a:xfrm>
          <a:prstGeom prst="straightConnector1">
            <a:avLst/>
          </a:prstGeom>
          <a:ln w="101600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27306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9|38.6|21.6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631</TotalTime>
  <Words>919</Words>
  <Application>Microsoft Office PowerPoint</Application>
  <PresentationFormat>Widescreen</PresentationFormat>
  <Paragraphs>193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Intro to Jekyll</vt:lpstr>
      <vt:lpstr>Before we begin</vt:lpstr>
      <vt:lpstr>Why Jekyll?</vt:lpstr>
      <vt:lpstr>We’ll cover</vt:lpstr>
      <vt:lpstr>Jekyll overview</vt:lpstr>
      <vt:lpstr>What is Jekyll?</vt:lpstr>
      <vt:lpstr>Basic usage</vt:lpstr>
      <vt:lpstr>Write content in Markdown</vt:lpstr>
      <vt:lpstr>Customize layouts with Liquid</vt:lpstr>
      <vt:lpstr>Define variables with YAML</vt:lpstr>
      <vt:lpstr>YAML continued</vt:lpstr>
      <vt:lpstr>Jekyll as a Help Authoring Tool</vt:lpstr>
      <vt:lpstr>Comparison with MadCap Flare</vt:lpstr>
      <vt:lpstr>PowerPoint Presentation</vt:lpstr>
      <vt:lpstr>PowerPoint Presentation</vt:lpstr>
      <vt:lpstr>What I wish I’d known</vt:lpstr>
      <vt:lpstr>Overall conclusion</vt:lpstr>
      <vt:lpstr>Additional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Jekyll</dc:title>
  <dc:creator>Ashley</dc:creator>
  <cp:lastModifiedBy>Ashley</cp:lastModifiedBy>
  <cp:revision>132</cp:revision>
  <dcterms:created xsi:type="dcterms:W3CDTF">2018-08-05T21:25:43Z</dcterms:created>
  <dcterms:modified xsi:type="dcterms:W3CDTF">2018-08-10T00:17:48Z</dcterms:modified>
</cp:coreProperties>
</file>

<file path=docProps/thumbnail.jpeg>
</file>